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1" r:id="rId5"/>
    <p:sldId id="266" r:id="rId6"/>
    <p:sldId id="267" r:id="rId7"/>
    <p:sldId id="268" r:id="rId8"/>
    <p:sldId id="262" r:id="rId9"/>
    <p:sldId id="263" r:id="rId10"/>
    <p:sldId id="264" r:id="rId11"/>
    <p:sldId id="265" r:id="rId12"/>
  </p:sldIdLst>
  <p:sldSz cx="9144000" cy="6858000" type="letter"/>
  <p:notesSz cx="6858000" cy="91011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0" y="8669338"/>
            <a:ext cx="763588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/>
              <a:t>Page </a:t>
            </a:r>
            <a:fld id="{7DB9DCAD-50BE-4F5E-8057-A339A9AF1B39}" type="slidenum">
              <a:rPr lang="en-US" sz="1200" b="0"/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2763"/>
            <a:ext cx="5029200" cy="409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48000" y="8669338"/>
            <a:ext cx="763588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/>
              <a:t>Page </a:t>
            </a:r>
            <a:fld id="{D45CAF5D-A549-416B-95E3-A91E1E1E0FFB}" type="slidenum">
              <a:rPr lang="en-US" sz="1200" b="0"/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88975"/>
            <a:ext cx="4535488" cy="3400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8975"/>
            <a:ext cx="4533900" cy="3400425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4572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4312"/>
              </a:xfrm>
              <a:prstGeom prst="rect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0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 useBgFill="1"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240" y="240"/>
                <a:ext cx="5512" cy="4072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1" name="Group 20"/>
            <p:cNvGrpSpPr>
              <a:grpSpLocks/>
            </p:cNvGrpSpPr>
            <p:nvPr/>
          </p:nvGrpSpPr>
          <p:grpSpPr bwMode="auto">
            <a:xfrm>
              <a:off x="4080" y="2688"/>
              <a:ext cx="1440" cy="1440"/>
              <a:chOff x="4080" y="2688"/>
              <a:chExt cx="1440" cy="1440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5424" y="403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" name="Rectangle 6"/>
              <p:cNvSpPr>
                <a:spLocks noChangeArrowheads="1"/>
              </p:cNvSpPr>
              <p:nvPr/>
            </p:nvSpPr>
            <p:spPr bwMode="auto">
              <a:xfrm>
                <a:off x="5232" y="4032"/>
                <a:ext cx="96" cy="96"/>
              </a:xfrm>
              <a:prstGeom prst="rect">
                <a:avLst/>
              </a:prstGeom>
              <a:solidFill>
                <a:srgbClr val="FF8000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5040" y="403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4848" y="403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4656" y="403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4464" y="403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4272" y="403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4080" y="4032"/>
                <a:ext cx="96" cy="96"/>
              </a:xfrm>
              <a:prstGeom prst="rect">
                <a:avLst/>
              </a:prstGeom>
              <a:solidFill>
                <a:srgbClr val="A000A0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5424" y="3840"/>
                <a:ext cx="96" cy="96"/>
              </a:xfrm>
              <a:prstGeom prst="rect">
                <a:avLst/>
              </a:prstGeom>
              <a:solidFill>
                <a:srgbClr val="FF8000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5424" y="364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5424" y="345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5424" y="3264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5424" y="30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5424" y="28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5424" y="2688"/>
                <a:ext cx="96" cy="96"/>
              </a:xfrm>
              <a:prstGeom prst="rect">
                <a:avLst/>
              </a:prstGeom>
              <a:solidFill>
                <a:srgbClr val="A000A0"/>
              </a:solidFill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009650" y="457200"/>
            <a:ext cx="71247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050925" y="6245225"/>
            <a:ext cx="1516063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0" dirty="0">
                <a:latin typeface="Times New Roman" charset="0"/>
              </a:rPr>
              <a:t>© 2009 Jeff’s Wood Designs</a:t>
            </a:r>
            <a:endParaRPr lang="en-US" sz="2400" b="0" dirty="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entury Gothic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FF00"/>
        </a:buClr>
        <a:buSzPct val="75000"/>
        <a:buFont typeface="Monotype Sort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n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8000"/>
        </a:buClr>
        <a:buSzPct val="60000"/>
        <a:buFont typeface="Monotype Sorts" pitchFamily="2" charset="2"/>
        <a:buChar char="n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2184400"/>
            <a:ext cx="4292600" cy="201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3714750" cy="1143000"/>
          </a:xfrm>
          <a:noFill/>
        </p:spPr>
        <p:txBody>
          <a:bodyPr/>
          <a:lstStyle/>
          <a:p>
            <a:r>
              <a:rPr lang="en-US" sz="4400" smtClean="0">
                <a:latin typeface="Book Antiqua" pitchFamily="18" charset="0"/>
              </a:rPr>
              <a:t>Chip Carving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4419600"/>
            <a:ext cx="4800600" cy="1295400"/>
          </a:xfrm>
          <a:noFill/>
        </p:spPr>
        <p:txBody>
          <a:bodyPr/>
          <a:lstStyle/>
          <a:p>
            <a:r>
              <a:rPr lang="en-US" sz="3200" smtClean="0"/>
              <a:t>Jeff Fleisher</a:t>
            </a:r>
          </a:p>
          <a:p>
            <a:pPr lvl="1"/>
            <a:r>
              <a:rPr lang="en-US" sz="2000" smtClean="0"/>
              <a:t>(540) 740-4602</a:t>
            </a:r>
          </a:p>
          <a:p>
            <a:pPr lvl="1"/>
            <a:r>
              <a:rPr lang="en-US" sz="2000" smtClean="0"/>
              <a:t>jeff@jeffswooddesigns.com</a:t>
            </a:r>
          </a:p>
          <a:p>
            <a:pPr lvl="1"/>
            <a:r>
              <a:rPr lang="en-US" sz="2000" smtClean="0"/>
              <a:t>www.jeffswooddesigns.com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Carving for Woodturners</a:t>
            </a:r>
            <a:endParaRPr lang="en-US" dirty="0"/>
          </a:p>
        </p:txBody>
      </p:sp>
      <p:pic>
        <p:nvPicPr>
          <p:cNvPr id="4" name="Picture 3" descr="stained09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1981200" cy="3308604"/>
          </a:xfrm>
          <a:prstGeom prst="rect">
            <a:avLst/>
          </a:prstGeom>
        </p:spPr>
      </p:pic>
      <p:pic>
        <p:nvPicPr>
          <p:cNvPr id="5" name="Picture 4" descr="goblet.jpg"/>
          <p:cNvPicPr>
            <a:picLocks noChangeAspect="1"/>
          </p:cNvPicPr>
          <p:nvPr/>
        </p:nvPicPr>
        <p:blipFill>
          <a:blip r:embed="rId3" cstate="print"/>
          <a:srcRect l="11921" r="14569" b="12195"/>
          <a:stretch>
            <a:fillRect/>
          </a:stretch>
        </p:blipFill>
        <p:spPr>
          <a:xfrm>
            <a:off x="4800600" y="2438400"/>
            <a:ext cx="2819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Carving Demonstration</a:t>
            </a:r>
            <a:endParaRPr lang="en-US" dirty="0"/>
          </a:p>
        </p:txBody>
      </p:sp>
      <p:pic>
        <p:nvPicPr>
          <p:cNvPr id="4" name="Picture 3" descr="dem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43840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History</a:t>
            </a:r>
          </a:p>
        </p:txBody>
      </p:sp>
      <p:pic>
        <p:nvPicPr>
          <p:cNvPr id="4" name="Picture 3" descr="barton1.jpg"/>
          <p:cNvPicPr>
            <a:picLocks noChangeAspect="1"/>
          </p:cNvPicPr>
          <p:nvPr/>
        </p:nvPicPr>
        <p:blipFill>
          <a:blip r:embed="rId2" cstate="print"/>
          <a:srcRect l="15909" r="15909"/>
          <a:stretch>
            <a:fillRect/>
          </a:stretch>
        </p:blipFill>
        <p:spPr>
          <a:xfrm>
            <a:off x="6324600" y="4191000"/>
            <a:ext cx="2286000" cy="2255801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162800" cy="4114800"/>
          </a:xfrm>
          <a:noFill/>
        </p:spPr>
        <p:txBody>
          <a:bodyPr/>
          <a:lstStyle/>
          <a:p>
            <a:r>
              <a:rPr lang="en-US" dirty="0" smtClean="0"/>
              <a:t>Dates back to prehistoric civilizations</a:t>
            </a:r>
          </a:p>
          <a:p>
            <a:r>
              <a:rPr lang="en-US" dirty="0" smtClean="0"/>
              <a:t>Modern Chip Carving originated in Europe</a:t>
            </a:r>
          </a:p>
          <a:p>
            <a:pPr lvl="1"/>
            <a:r>
              <a:rPr lang="en-US" dirty="0" smtClean="0"/>
              <a:t>known as </a:t>
            </a:r>
            <a:r>
              <a:rPr lang="en-US" dirty="0" err="1" smtClean="0"/>
              <a:t>Kerbschnitzen</a:t>
            </a:r>
            <a:r>
              <a:rPr lang="en-US" dirty="0" smtClean="0"/>
              <a:t> or ‘engraving carving’ in Germany &amp; Switzerland</a:t>
            </a:r>
          </a:p>
          <a:p>
            <a:r>
              <a:rPr lang="en-US" dirty="0" smtClean="0"/>
              <a:t>Used to decorate wooden tools, furniture, kitchen &amp; farming utensils (water buckets, breadboards, spoons, milking stools, cupboards,...)</a:t>
            </a:r>
          </a:p>
          <a:p>
            <a:r>
              <a:rPr lang="en-US" dirty="0" smtClean="0"/>
              <a:t>Today it is a decorative art form</a:t>
            </a:r>
          </a:p>
          <a:p>
            <a:r>
              <a:rPr lang="en-US" dirty="0" smtClean="0"/>
              <a:t>Modern 3-cut technique </a:t>
            </a:r>
            <a:br>
              <a:rPr lang="en-US" dirty="0" smtClean="0"/>
            </a:br>
            <a:r>
              <a:rPr lang="en-US" dirty="0" smtClean="0"/>
              <a:t>      popularized by Wayne Barton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457200"/>
            <a:ext cx="7143750" cy="914400"/>
          </a:xfrm>
          <a:noFill/>
        </p:spPr>
        <p:txBody>
          <a:bodyPr/>
          <a:lstStyle/>
          <a:p>
            <a:r>
              <a:rPr lang="en-US" smtClean="0"/>
              <a:t>Design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114800"/>
          </a:xfrm>
          <a:noFill/>
        </p:spPr>
        <p:txBody>
          <a:bodyPr/>
          <a:lstStyle/>
          <a:p>
            <a:r>
              <a:rPr lang="en-US" smtClean="0"/>
              <a:t>Designs are based upon</a:t>
            </a:r>
          </a:p>
          <a:p>
            <a:pPr lvl="1"/>
            <a:r>
              <a:rPr lang="en-US" smtClean="0"/>
              <a:t>triangles</a:t>
            </a:r>
          </a:p>
          <a:p>
            <a:pPr lvl="1"/>
            <a:r>
              <a:rPr lang="en-US" smtClean="0"/>
              <a:t>geometric curves</a:t>
            </a:r>
          </a:p>
          <a:p>
            <a:pPr lvl="1"/>
            <a:r>
              <a:rPr lang="en-US" smtClean="0"/>
              <a:t>freeform lines</a:t>
            </a:r>
          </a:p>
          <a:p>
            <a:r>
              <a:rPr lang="en-US" smtClean="0"/>
              <a:t>To Create</a:t>
            </a:r>
          </a:p>
          <a:p>
            <a:pPr lvl="1"/>
            <a:r>
              <a:rPr lang="en-US" smtClean="0"/>
              <a:t>geometric shapes</a:t>
            </a:r>
          </a:p>
          <a:p>
            <a:pPr lvl="1"/>
            <a:r>
              <a:rPr lang="en-US" smtClean="0"/>
              <a:t>rosettes</a:t>
            </a:r>
          </a:p>
          <a:p>
            <a:pPr lvl="1"/>
            <a:r>
              <a:rPr lang="en-US" smtClean="0"/>
              <a:t>free form shapes</a:t>
            </a:r>
          </a:p>
          <a:p>
            <a:pPr lvl="1"/>
            <a:r>
              <a:rPr lang="en-US" smtClean="0"/>
              <a:t>letters</a:t>
            </a:r>
          </a:p>
          <a:p>
            <a:r>
              <a:rPr lang="en-US" smtClean="0"/>
              <a:t>On</a:t>
            </a:r>
          </a:p>
          <a:p>
            <a:pPr lvl="1"/>
            <a:r>
              <a:rPr lang="en-US" smtClean="0"/>
              <a:t>plates</a:t>
            </a:r>
          </a:p>
          <a:p>
            <a:pPr lvl="1"/>
            <a:r>
              <a:rPr lang="en-US" smtClean="0"/>
              <a:t>boxes</a:t>
            </a:r>
          </a:p>
          <a:p>
            <a:pPr lvl="1"/>
            <a:r>
              <a:rPr lang="en-US" smtClean="0"/>
              <a:t>furniture</a:t>
            </a:r>
          </a:p>
          <a:p>
            <a:pPr lvl="1"/>
            <a:r>
              <a:rPr lang="en-US" smtClean="0"/>
              <a:t>plus much more....</a:t>
            </a:r>
          </a:p>
        </p:txBody>
      </p:sp>
      <p:pic>
        <p:nvPicPr>
          <p:cNvPr id="4" name="Picture 3" descr="barton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362200"/>
            <a:ext cx="2752725" cy="36098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Tools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4114800"/>
          </a:xfrm>
          <a:noFill/>
        </p:spPr>
        <p:txBody>
          <a:bodyPr/>
          <a:lstStyle/>
          <a:p>
            <a:r>
              <a:rPr lang="en-US" dirty="0" smtClean="0"/>
              <a:t>Two Knives</a:t>
            </a:r>
          </a:p>
          <a:p>
            <a:pPr lvl="1"/>
            <a:r>
              <a:rPr lang="en-US" dirty="0" smtClean="0"/>
              <a:t>cutting knife - used to make all cuts both straight and curved</a:t>
            </a:r>
          </a:p>
          <a:p>
            <a:pPr lvl="1"/>
            <a:r>
              <a:rPr lang="en-US" dirty="0" smtClean="0"/>
              <a:t>stab knife - only used to indent or impress a mark in the wood to create or enhance a design</a:t>
            </a:r>
          </a:p>
          <a:p>
            <a:r>
              <a:rPr lang="en-US" dirty="0" smtClean="0"/>
              <a:t>Tools to sharpen &amp; Shape the cutting knife</a:t>
            </a:r>
          </a:p>
          <a:p>
            <a:r>
              <a:rPr lang="en-US" dirty="0" smtClean="0"/>
              <a:t>Drawing tools</a:t>
            </a:r>
          </a:p>
          <a:p>
            <a:pPr lvl="1"/>
            <a:r>
              <a:rPr lang="en-US" dirty="0" smtClean="0"/>
              <a:t>compass</a:t>
            </a:r>
          </a:p>
          <a:p>
            <a:pPr lvl="1"/>
            <a:r>
              <a:rPr lang="en-US" dirty="0" smtClean="0"/>
              <a:t>ruler</a:t>
            </a:r>
          </a:p>
          <a:p>
            <a:pPr lvl="1"/>
            <a:r>
              <a:rPr lang="en-US" dirty="0" smtClean="0"/>
              <a:t>lead pencil (grade ‘B’, 0.5 mm lead)</a:t>
            </a:r>
          </a:p>
          <a:p>
            <a:pPr lvl="1"/>
            <a:r>
              <a:rPr lang="en-US" dirty="0" smtClean="0"/>
              <a:t>eraser</a:t>
            </a:r>
          </a:p>
          <a:p>
            <a:pPr lvl="1"/>
            <a:r>
              <a:rPr lang="en-US" dirty="0" smtClean="0"/>
              <a:t>graphite paper</a:t>
            </a:r>
          </a:p>
        </p:txBody>
      </p:sp>
      <p:pic>
        <p:nvPicPr>
          <p:cNvPr id="4" name="Picture 3" descr="barton5.jpg"/>
          <p:cNvPicPr>
            <a:picLocks noChangeAspect="1"/>
          </p:cNvPicPr>
          <p:nvPr/>
        </p:nvPicPr>
        <p:blipFill>
          <a:blip r:embed="rId2" cstate="print"/>
          <a:srcRect l="14942" t="8027" r="14615" b="9030"/>
          <a:stretch>
            <a:fillRect/>
          </a:stretch>
        </p:blipFill>
        <p:spPr>
          <a:xfrm>
            <a:off x="5715000" y="3810000"/>
            <a:ext cx="2514600" cy="2362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Carving Examples</a:t>
            </a:r>
            <a:endParaRPr lang="en-US" dirty="0"/>
          </a:p>
        </p:txBody>
      </p:sp>
      <p:pic>
        <p:nvPicPr>
          <p:cNvPr id="4" name="Picture 3" descr="Blanket ch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98120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Carving Examples</a:t>
            </a:r>
            <a:endParaRPr lang="en-US" dirty="0"/>
          </a:p>
        </p:txBody>
      </p:sp>
      <p:pic>
        <p:nvPicPr>
          <p:cNvPr id="4" name="Picture 3" descr="cradle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3200400" cy="2447988"/>
          </a:xfrm>
          <a:prstGeom prst="rect">
            <a:avLst/>
          </a:prstGeom>
        </p:spPr>
      </p:pic>
      <p:pic>
        <p:nvPicPr>
          <p:cNvPr id="5" name="Picture 4" descr="cradleclose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81400"/>
            <a:ext cx="3694706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Carving Examples</a:t>
            </a:r>
            <a:endParaRPr lang="en-US" dirty="0"/>
          </a:p>
        </p:txBody>
      </p:sp>
      <p:pic>
        <p:nvPicPr>
          <p:cNvPr id="4" name="Picture 3" descr="for pr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4338522" cy="2904744"/>
          </a:xfrm>
          <a:prstGeom prst="rect">
            <a:avLst/>
          </a:prstGeom>
        </p:spPr>
      </p:pic>
      <p:pic>
        <p:nvPicPr>
          <p:cNvPr id="5" name="Picture 4" descr="for printin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276600"/>
            <a:ext cx="443867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Carving for Woodturners</a:t>
            </a:r>
            <a:endParaRPr lang="en-US" dirty="0"/>
          </a:p>
        </p:txBody>
      </p:sp>
      <p:pic>
        <p:nvPicPr>
          <p:cNvPr id="5" name="Picture 4" descr="candle_ho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981200"/>
            <a:ext cx="2667000" cy="2609022"/>
          </a:xfrm>
          <a:prstGeom prst="rect">
            <a:avLst/>
          </a:prstGeom>
        </p:spPr>
      </p:pic>
      <p:pic>
        <p:nvPicPr>
          <p:cNvPr id="7" name="Picture 6" descr="carved_egg_stand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667000"/>
            <a:ext cx="1651000" cy="29883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Carving for Woodturners </a:t>
            </a:r>
            <a:endParaRPr lang="en-US" dirty="0"/>
          </a:p>
        </p:txBody>
      </p:sp>
      <p:pic>
        <p:nvPicPr>
          <p:cNvPr id="4" name="Picture 3" descr="sphere.jpg"/>
          <p:cNvPicPr>
            <a:picLocks noChangeAspect="1"/>
          </p:cNvPicPr>
          <p:nvPr/>
        </p:nvPicPr>
        <p:blipFill>
          <a:blip r:embed="rId2" cstate="print"/>
          <a:srcRect t="9524"/>
          <a:stretch>
            <a:fillRect/>
          </a:stretch>
        </p:blipFill>
        <p:spPr>
          <a:xfrm>
            <a:off x="1143000" y="1981200"/>
            <a:ext cx="3368842" cy="2895600"/>
          </a:xfrm>
          <a:prstGeom prst="rect">
            <a:avLst/>
          </a:prstGeom>
        </p:spPr>
      </p:pic>
      <p:pic>
        <p:nvPicPr>
          <p:cNvPr id="5" name="Picture 4" descr="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667000"/>
            <a:ext cx="2696817" cy="2819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404040"/>
      </a:lt2>
      <a:accent1>
        <a:srgbClr val="F20884"/>
      </a:accent1>
      <a:accent2>
        <a:srgbClr val="008011"/>
      </a:accent2>
      <a:accent3>
        <a:srgbClr val="FFFFFF"/>
      </a:accent3>
      <a:accent4>
        <a:srgbClr val="000000"/>
      </a:accent4>
      <a:accent5>
        <a:srgbClr val="F7AAC2"/>
      </a:accent5>
      <a:accent6>
        <a:srgbClr val="00730E"/>
      </a:accent6>
      <a:hlink>
        <a:srgbClr val="02ABEA"/>
      </a:hlink>
      <a:folHlink>
        <a:srgbClr val="808080"/>
      </a:folHlink>
    </a:clrScheme>
    <a:fontScheme name="Default Design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181</Words>
  <Application>Microsoft Office PowerPoint</Application>
  <PresentationFormat>Letter Paper (8.5x11 in)</PresentationFormat>
  <Paragraphs>45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Chip Carving</vt:lpstr>
      <vt:lpstr>History</vt:lpstr>
      <vt:lpstr>Design </vt:lpstr>
      <vt:lpstr>Tools</vt:lpstr>
      <vt:lpstr>Chip Carving Examples</vt:lpstr>
      <vt:lpstr>Chip Carving Examples</vt:lpstr>
      <vt:lpstr>Chip Carving Examples</vt:lpstr>
      <vt:lpstr>Chip Carving for Woodturners</vt:lpstr>
      <vt:lpstr>Chip Carving for Woodturners </vt:lpstr>
      <vt:lpstr>Chip Carving for Woodturners</vt:lpstr>
      <vt:lpstr>Chip Carving Demonstration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Chip Carving</dc:title>
  <dc:creator>Jeffrey J. Fleisher</dc:creator>
  <cp:lastModifiedBy>Jeff Fleisher</cp:lastModifiedBy>
  <cp:revision>20</cp:revision>
  <cp:lastPrinted>2003-11-10T04:29:30Z</cp:lastPrinted>
  <dcterms:created xsi:type="dcterms:W3CDTF">1998-09-17T02:33:26Z</dcterms:created>
  <dcterms:modified xsi:type="dcterms:W3CDTF">2010-06-06T00:21:04Z</dcterms:modified>
</cp:coreProperties>
</file>